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29">
          <p15:clr>
            <a:srgbClr val="9AA0A6"/>
          </p15:clr>
        </p15:guide>
        <p15:guide id="2" pos="23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29" orient="horz"/>
        <p:guide pos="23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f2e38304_1_298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4df2e38304_1_298:notes"/>
          <p:cNvSpPr/>
          <p:nvPr>
            <p:ph idx="2" type="sldImg"/>
          </p:nvPr>
        </p:nvSpPr>
        <p:spPr>
          <a:xfrm>
            <a:off x="426827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b51b6346_0_54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b51b6346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6a2cbef4_0_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6a2cbe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f2e38304_1_404:notes"/>
          <p:cNvSpPr/>
          <p:nvPr>
            <p:ph idx="2" type="sldImg"/>
          </p:nvPr>
        </p:nvSpPr>
        <p:spPr>
          <a:xfrm>
            <a:off x="426827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f2e38304_1_404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4df2e38304_1_404:notes"/>
          <p:cNvSpPr txBox="1"/>
          <p:nvPr>
            <p:ph idx="12" type="sldNum"/>
          </p:nvPr>
        </p:nvSpPr>
        <p:spPr>
          <a:xfrm>
            <a:off x="3884612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b51b6346_0_47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b51b6346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b51b6346_0_7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b51b6346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b51b6346_0_70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b51b6346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b51b6346_0_71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b51b634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f2e38304_1_46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f2e38304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b51b6346_0_55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b51b6346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2b574140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2b574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df2e38304_1_350:notes"/>
          <p:cNvSpPr/>
          <p:nvPr>
            <p:ph idx="2" type="sldImg"/>
          </p:nvPr>
        </p:nvSpPr>
        <p:spPr>
          <a:xfrm>
            <a:off x="426827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df2e38304_1_350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4df2e38304_1_350:notes"/>
          <p:cNvSpPr txBox="1"/>
          <p:nvPr>
            <p:ph idx="12" type="sldNum"/>
          </p:nvPr>
        </p:nvSpPr>
        <p:spPr>
          <a:xfrm>
            <a:off x="3884612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b51b6346_0_59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b51b6346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05357d695_0_10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05357d69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b20b23ea0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b20b23e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125f2cb5_0_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125f2c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b51b6346_0_68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b51b6346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df2e38304_1_46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df2e38304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b51b6346_0_65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b51b6346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b51b6346_0_57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b51b6346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b51b6346_0_57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b51b634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b51b6346_0_56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2b51b6346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f2e38304_1_0:notes"/>
          <p:cNvSpPr/>
          <p:nvPr>
            <p:ph idx="2" type="sldImg"/>
          </p:nvPr>
        </p:nvSpPr>
        <p:spPr>
          <a:xfrm>
            <a:off x="426829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f2e38304_1_0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4df2e38304_1_0:notes"/>
          <p:cNvSpPr txBox="1"/>
          <p:nvPr>
            <p:ph idx="12" type="sldNum"/>
          </p:nvPr>
        </p:nvSpPr>
        <p:spPr>
          <a:xfrm>
            <a:off x="3884612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b51b6346_0_56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b51b634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RMSProp mentioned in Hinton’s lecture notes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c2aa2ec4a_0_5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c2aa2ec4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df2e38304_1_47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df2e38304_1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c2aa2ec4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c2aa2ec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febf96af_0_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2febf96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2b574140_0_5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2b57414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b51b6346_0_32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b51b634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b51b6346_0_5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b51b634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b51b6346_0_39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b51b6346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b51b6346_0_32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b51b634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2b574140_0_1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2b5741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c5535f531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c5535f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" y="249893"/>
            <a:ext cx="1113530" cy="6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hoto">
  <p:cSld name="Title and phot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>
            <p:ph idx="2" type="pic"/>
          </p:nvPr>
        </p:nvSpPr>
        <p:spPr>
          <a:xfrm>
            <a:off x="628650" y="1539875"/>
            <a:ext cx="78867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 slide" showMasterSp="0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title slide" showMasterSp="0">
  <p:cSld name="Module 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890755.jpg" id="79" name="Google Shape;7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000" y="1481668"/>
            <a:ext cx="5080000" cy="4233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0" name="Google Shape;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091" y="251354"/>
            <a:ext cx="1004887" cy="534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nsikuva.jpg" id="81" name="Google Shape;8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2" name="Google Shape;8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203" y="137199"/>
            <a:ext cx="1177925" cy="7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ctrTitle"/>
          </p:nvPr>
        </p:nvSpPr>
        <p:spPr>
          <a:xfrm>
            <a:off x="2382578" y="4123172"/>
            <a:ext cx="7772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sz="3556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0" y="5183972"/>
            <a:ext cx="9144000" cy="53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5"/>
          <p:cNvCxnSpPr/>
          <p:nvPr/>
        </p:nvCxnSpPr>
        <p:spPr>
          <a:xfrm>
            <a:off x="1128750" y="2216694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9" name="Google Shape;89;p15"/>
          <p:cNvSpPr txBox="1"/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  <a:noFill/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1128750" y="2472736"/>
            <a:ext cx="6886500" cy="24414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429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2pPr>
            <a:lvl3pPr indent="-32385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400">
                <a:solidFill>
                  <a:schemeClr val="dk2"/>
                </a:solidFill>
              </a:defRPr>
            </a:lvl3pPr>
            <a:lvl4pPr indent="-314325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4pPr>
            <a:lvl5pPr indent="-314325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5pPr>
            <a:lvl6pPr indent="-314325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6pPr>
            <a:lvl7pPr indent="-314325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7pPr>
            <a:lvl8pPr indent="-314325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8pPr>
            <a:lvl9pPr indent="-314325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+ PRAC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1" y="249893"/>
            <a:ext cx="1110996" cy="63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7942" y="142625"/>
            <a:ext cx="1076504" cy="733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 type="secHead">
  <p:cSld name="SECTION_HEADER">
    <p:bg>
      <p:bgPr>
        <a:solidFill>
          <a:srgbClr val="0082B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de">
  <p:cSld name="Title + co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673100" y="1498600"/>
            <a:ext cx="61914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de and text">
  <p:cSld name="Title, code and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673100" y="149860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4633100" y="150495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4779128"/>
            <a:ext cx="424500" cy="9360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610600" y="5455920"/>
            <a:ext cx="289500" cy="258900"/>
          </a:xfrm>
          <a:prstGeom prst="rect">
            <a:avLst/>
          </a:prstGeom>
          <a:solidFill>
            <a:srgbClr val="0082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7543800" y="4953000"/>
            <a:ext cx="1066800" cy="503100"/>
          </a:xfrm>
          <a:prstGeom prst="rect">
            <a:avLst/>
          </a:prstGeom>
          <a:solidFill>
            <a:srgbClr val="0082BB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610600" y="4450874"/>
            <a:ext cx="533400" cy="5031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abs/1710.10196" TargetMode="External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gif"/><Relationship Id="rId4" Type="http://schemas.openxmlformats.org/officeDocument/2006/relationships/hyperlink" Target="https://yanpanlau.github.io/2016/07/10/FlappyBird-Kera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hyperlink" Target="https://arxiv.org/abs/1707.0894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otebooks.csc.fi/" TargetMode="External"/><Relationship Id="rId4" Type="http://schemas.openxmlformats.org/officeDocument/2006/relationships/hyperlink" Target="https://tinyurl.com/yyej6rxl" TargetMode="External"/><Relationship Id="rId9" Type="http://schemas.openxmlformats.org/officeDocument/2006/relationships/hyperlink" Target="https://ai.googleblog.com/2020/03/a-neural-weather-model-for-eight-hour.html" TargetMode="External"/><Relationship Id="rId5" Type="http://schemas.openxmlformats.org/officeDocument/2006/relationships/hyperlink" Target="https://github.com/csc-training/intro-to-dl" TargetMode="External"/><Relationship Id="rId6" Type="http://schemas.openxmlformats.org/officeDocument/2006/relationships/hyperlink" Target="https://gitter.im/csc_training/intro-to-dl" TargetMode="External"/><Relationship Id="rId7" Type="http://schemas.openxmlformats.org/officeDocument/2006/relationships/hyperlink" Target="https://www.youtube.com/watch?v=9QuDh3W3lOY" TargetMode="External"/><Relationship Id="rId8" Type="http://schemas.openxmlformats.org/officeDocument/2006/relationships/hyperlink" Target="https://deepmind.com/blog/article/AlphaFold-Using-AI-for-scientific-discovery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hyperlink" Target="http://playground.tensorflow.org/" TargetMode="External"/><Relationship Id="rId7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hyperlink" Target="https://creativecommons.org/licenses/by/2.0" TargetMode="External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hyperlink" Target="https://towardsdatascience.com/gradient-descent-algorithm-and-its-variants-10f652806a3" TargetMode="External"/><Relationship Id="rId6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hyperlink" Target="http://www.gnu.org/copyleft/fdl.html" TargetMode="External"/><Relationship Id="rId5" Type="http://schemas.openxmlformats.org/officeDocument/2006/relationships/hyperlink" Target="https://creativecommons.org/licenses/by-sa/4.0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ossfunctions.tumblr.com/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cs231n.stanford.edu/" TargetMode="External"/><Relationship Id="rId4" Type="http://schemas.openxmlformats.org/officeDocument/2006/relationships/hyperlink" Target="http://course.fast.ai/" TargetMode="External"/><Relationship Id="rId9" Type="http://schemas.openxmlformats.org/officeDocument/2006/relationships/hyperlink" Target="https://jalammar.github.io/" TargetMode="External"/><Relationship Id="rId5" Type="http://schemas.openxmlformats.org/officeDocument/2006/relationships/hyperlink" Target="https://developers.google.com/machine-learning/crash-course/" TargetMode="External"/><Relationship Id="rId6" Type="http://schemas.openxmlformats.org/officeDocument/2006/relationships/hyperlink" Target="http://www.nvidia.com/dlilabs" TargetMode="External"/><Relationship Id="rId7" Type="http://schemas.openxmlformats.org/officeDocument/2006/relationships/hyperlink" Target="http://introtodeeplearning.com/" TargetMode="External"/><Relationship Id="rId8" Type="http://schemas.openxmlformats.org/officeDocument/2006/relationships/hyperlink" Target="https://github.com/oxford-cs-deepnlp-2017/lecture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ruder.io/optimizing-gradient-descent/" TargetMode="External"/><Relationship Id="rId4" Type="http://schemas.openxmlformats.org/officeDocument/2006/relationships/image" Target="../media/image32.gif"/><Relationship Id="rId5" Type="http://schemas.openxmlformats.org/officeDocument/2006/relationships/hyperlink" Target="https://imgur.com/s25RsO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34.png"/><Relationship Id="rId13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keras.io/" TargetMode="External"/><Relationship Id="rId4" Type="http://schemas.openxmlformats.org/officeDocument/2006/relationships/hyperlink" Target="https://www.tensorflow.org/guide/keras" TargetMode="External"/><Relationship Id="rId5" Type="http://schemas.openxmlformats.org/officeDocument/2006/relationships/hyperlink" Target="https://pytorch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hyperlink" Target="https://blogs.nvidia.com/blog/2016/07/29/whats-difference-artificial-intelligence-machine-learning-deep-learning-ai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11"/>
              <a:t>Lecture 1: Introduction to deep learning</a:t>
            </a:r>
            <a:endParaRPr sz="3111"/>
          </a:p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Practical deep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751" y="0"/>
            <a:ext cx="5756476" cy="551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5671975" y="5387778"/>
            <a:ext cx="3472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From: Wang &amp; Raj: On the Origin of Deep Learning </a:t>
            </a:r>
            <a:r>
              <a:rPr lang="en" sz="1000"/>
              <a:t>(2017)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Demotivational slide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280528"/>
            <a:ext cx="85206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/>
              <a:t>“All of these AI systems we see, none of them is ‘real’ AI”</a:t>
            </a:r>
            <a:br>
              <a:rPr lang="en" sz="2400"/>
            </a:br>
            <a:r>
              <a:rPr lang="en" sz="2400"/>
              <a:t>		– Josh Tennenbaum</a:t>
            </a:r>
            <a:br>
              <a:rPr lang="en" sz="2400"/>
            </a:br>
            <a:endParaRPr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/>
              <a:t>“Neural networks are … neither neural nor even networks.”</a:t>
            </a:r>
            <a:br>
              <a:rPr lang="en" sz="2400"/>
            </a:br>
            <a:r>
              <a:rPr lang="en" sz="2400"/>
              <a:t>		– François Chollet, author of Keras</a:t>
            </a:r>
            <a:endParaRPr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br>
              <a:rPr lang="en" sz="2400"/>
            </a:b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22313" y="2296585"/>
            <a:ext cx="7772400" cy="113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types of machine learning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types of machine learning</a:t>
            </a:r>
            <a:endParaRPr/>
          </a:p>
        </p:txBody>
      </p:sp>
      <p:sp>
        <p:nvSpPr>
          <p:cNvPr id="193" name="Google Shape;193;p28"/>
          <p:cNvSpPr txBox="1"/>
          <p:nvPr>
            <p:ph idx="4294967295" type="body"/>
          </p:nvPr>
        </p:nvSpPr>
        <p:spPr>
          <a:xfrm>
            <a:off x="311700" y="1280528"/>
            <a:ext cx="41622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Supervised learning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Unsupervised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Self-supervised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Reinforcement learning</a:t>
            </a:r>
            <a:endParaRPr sz="24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250" y="1280528"/>
            <a:ext cx="3126200" cy="2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900" y="1933347"/>
            <a:ext cx="837050" cy="1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8239300" y="2102694"/>
            <a:ext cx="524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</a:t>
            </a:r>
            <a:endParaRPr b="1" sz="1800"/>
          </a:p>
        </p:txBody>
      </p:sp>
      <p:sp>
        <p:nvSpPr>
          <p:cNvPr id="197" name="Google Shape;197;p28"/>
          <p:cNvSpPr txBox="1"/>
          <p:nvPr/>
        </p:nvSpPr>
        <p:spPr>
          <a:xfrm>
            <a:off x="8239300" y="2620333"/>
            <a:ext cx="70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dog</a:t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types of machine learning</a:t>
            </a:r>
            <a:endParaRPr/>
          </a:p>
        </p:txBody>
      </p:sp>
      <p:sp>
        <p:nvSpPr>
          <p:cNvPr id="203" name="Google Shape;203;p29"/>
          <p:cNvSpPr txBox="1"/>
          <p:nvPr>
            <p:ph idx="4294967295" type="body"/>
          </p:nvPr>
        </p:nvSpPr>
        <p:spPr>
          <a:xfrm>
            <a:off x="311700" y="1280528"/>
            <a:ext cx="41622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Supervised learning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Unsupervised learning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Self-supervised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Reinforcement learning</a:t>
            </a:r>
            <a:endParaRPr sz="2400"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350" y="1792956"/>
            <a:ext cx="4679650" cy="351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350" y="1792948"/>
            <a:ext cx="4679650" cy="351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types of machine learning</a:t>
            </a:r>
            <a:endParaRPr/>
          </a:p>
        </p:txBody>
      </p:sp>
      <p:sp>
        <p:nvSpPr>
          <p:cNvPr id="211" name="Google Shape;211;p30"/>
          <p:cNvSpPr txBox="1"/>
          <p:nvPr>
            <p:ph idx="4294967295" type="body"/>
          </p:nvPr>
        </p:nvSpPr>
        <p:spPr>
          <a:xfrm>
            <a:off x="311700" y="1280528"/>
            <a:ext cx="41622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Supervised learning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Unsupervised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Self-supervised learning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Reinforcement learning</a:t>
            </a:r>
            <a:endParaRPr sz="2400"/>
          </a:p>
        </p:txBody>
      </p:sp>
      <p:sp>
        <p:nvSpPr>
          <p:cNvPr id="212" name="Google Shape;212;p30"/>
          <p:cNvSpPr txBox="1"/>
          <p:nvPr/>
        </p:nvSpPr>
        <p:spPr>
          <a:xfrm>
            <a:off x="5436250" y="4584275"/>
            <a:ext cx="2714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https://arxiv.org/abs/1710.10196</a:t>
            </a:r>
            <a:r>
              <a:rPr lang="en" sz="800"/>
              <a:t> </a:t>
            </a:r>
            <a:endParaRPr sz="8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900" y="2366122"/>
            <a:ext cx="4365301" cy="221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675" y="723900"/>
            <a:ext cx="3743317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types of machine learning</a:t>
            </a:r>
            <a:endParaRPr/>
          </a:p>
        </p:txBody>
      </p:sp>
      <p:sp>
        <p:nvSpPr>
          <p:cNvPr id="220" name="Google Shape;220;p31"/>
          <p:cNvSpPr txBox="1"/>
          <p:nvPr>
            <p:ph idx="4294967295" type="body"/>
          </p:nvPr>
        </p:nvSpPr>
        <p:spPr>
          <a:xfrm>
            <a:off x="311700" y="1280528"/>
            <a:ext cx="41622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Supervised learning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Unsupervised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Self-supervised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Reinforcement learning</a:t>
            </a:r>
            <a:endParaRPr b="1" sz="2400"/>
          </a:p>
        </p:txBody>
      </p:sp>
      <p:sp>
        <p:nvSpPr>
          <p:cNvPr id="221" name="Google Shape;221;p31"/>
          <p:cNvSpPr txBox="1"/>
          <p:nvPr/>
        </p:nvSpPr>
        <p:spPr>
          <a:xfrm>
            <a:off x="5356950" y="5190600"/>
            <a:ext cx="3743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Animation</a:t>
            </a:r>
            <a:r>
              <a:rPr lang="en" sz="800"/>
              <a:t> from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https://yanpanlau.github.io/2016/07/10/FlappyBird-Keras.html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of machine learning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11700" y="1280528"/>
            <a:ext cx="52149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Humans learn by observation and unsupervised learning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model of the world /</a:t>
            </a:r>
            <a:br>
              <a:rPr lang="en" sz="2400"/>
            </a:br>
            <a:r>
              <a:rPr lang="en" sz="2400"/>
              <a:t>common sense reasoning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Machine learning needs lots of (labeled) data to compensate</a:t>
            </a:r>
            <a:endParaRPr sz="2400"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600" y="3713350"/>
            <a:ext cx="3369050" cy="19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566" y="1407800"/>
            <a:ext cx="3354084" cy="21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438" y="1009514"/>
            <a:ext cx="33051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>
            <p:ph idx="4294967295" type="body"/>
          </p:nvPr>
        </p:nvSpPr>
        <p:spPr>
          <a:xfrm>
            <a:off x="311700" y="1539950"/>
            <a:ext cx="7099200" cy="417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Tensors: generalization of matrices</a:t>
            </a:r>
            <a:br>
              <a:rPr lang="en" sz="2400"/>
            </a:br>
            <a:r>
              <a:rPr lang="en" sz="2400"/>
              <a:t>to </a:t>
            </a:r>
            <a:r>
              <a:rPr i="1" lang="en" sz="2400"/>
              <a:t>n</a:t>
            </a:r>
            <a:r>
              <a:rPr lang="en" sz="2400"/>
              <a:t> dimensions (or rank, order, degree)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1D tensor: vector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2D tensor: matrix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3D, 4D, 5D tensors</a:t>
            </a:r>
            <a:endParaRPr sz="2400"/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numpy.ndarray(shape, dtype)</a:t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Training – validation – test split (+ adversarial test)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Minibatches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small sets of input data used at a time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1000"/>
              </a:spcAft>
              <a:buSzPts val="2400"/>
              <a:buChar char="•"/>
            </a:pPr>
            <a:r>
              <a:rPr lang="en" sz="2400"/>
              <a:t>usually processed independently</a:t>
            </a:r>
            <a:endParaRPr sz="2400"/>
          </a:p>
        </p:txBody>
      </p:sp>
      <p:sp>
        <p:nvSpPr>
          <p:cNvPr id="242" name="Google Shape;242;p34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900" y="3747789"/>
            <a:ext cx="1428300" cy="14864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/>
        </p:nvSpPr>
        <p:spPr>
          <a:xfrm>
            <a:off x="6402000" y="5224325"/>
            <a:ext cx="2742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rbel"/>
                <a:ea typeface="Corbel"/>
                <a:cs typeface="Corbel"/>
                <a:sym typeface="Corbel"/>
              </a:rPr>
              <a:t>Image from: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https://arxiv.org/abs/1707.08945</a:t>
            </a:r>
            <a:endParaRPr sz="10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course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457200" y="1177325"/>
            <a:ext cx="8600700" cy="432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Introduction to deep learning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basics of ML assumed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mostly high-school math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much of theory, many details skipped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1st day: lectures + small-scale exercises using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notebooks.csc.fi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2nd day: experiments using GPUs at Puhti-AI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Slides at: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https://tinyurl.com/yyej6rxl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Other materials at GitHub: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5"/>
              </a:rPr>
              <a:t>https://github.com/csc-training/intro-to-dl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Gitter chat at: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https://gitter.im/csc_training/intro-to-dl</a:t>
            </a:r>
            <a:r>
              <a:rPr lang="en" sz="2400"/>
              <a:t> 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Focus on text and image classification,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no</a:t>
            </a:r>
            <a:r>
              <a:rPr lang="en" sz="2400"/>
              <a:t> </a:t>
            </a:r>
            <a:r>
              <a:rPr lang="en" sz="2400" u="sng">
                <a:solidFill>
                  <a:schemeClr val="hlink"/>
                </a:solidFill>
                <a:hlinkClick r:id="rId8"/>
              </a:rPr>
              <a:t>fancy</a:t>
            </a:r>
            <a:r>
              <a:rPr lang="en" sz="2400"/>
              <a:t> </a:t>
            </a:r>
            <a:r>
              <a:rPr lang="en" sz="2400" u="sng">
                <a:solidFill>
                  <a:schemeClr val="hlink"/>
                </a:solidFill>
                <a:hlinkClick r:id="rId9"/>
              </a:rPr>
              <a:t>stuff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Using Python, TensorFlow 2 / Keras, and PyTorch </a:t>
            </a:r>
            <a:br>
              <a:rPr lang="en" sz="2400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0-04 at 16.09.40.png"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75" y="1483056"/>
            <a:ext cx="2708262" cy="2687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 Shot 2016-10-04 at 16.12.17.png"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351" y="1488336"/>
            <a:ext cx="2677275" cy="268757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 Shot 2016-10-04 at 16.13.12.png" id="251" name="Google Shape;2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750" y="1488289"/>
            <a:ext cx="2708250" cy="268766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35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 – learning/training – inference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3" name="Google Shape;253;p35"/>
          <p:cNvSpPr txBox="1"/>
          <p:nvPr>
            <p:ph idx="4294967295" type="body"/>
          </p:nvPr>
        </p:nvSpPr>
        <p:spPr>
          <a:xfrm>
            <a:off x="311700" y="4599461"/>
            <a:ext cx="6285000" cy="76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parameters 𝜃 and hyperparameters</a:t>
            </a:r>
            <a:endParaRPr sz="2400"/>
          </a:p>
        </p:txBody>
      </p:sp>
      <p:sp>
        <p:nvSpPr>
          <p:cNvPr id="254" name="Google Shape;254;p35"/>
          <p:cNvSpPr txBox="1"/>
          <p:nvPr/>
        </p:nvSpPr>
        <p:spPr>
          <a:xfrm>
            <a:off x="5864000" y="4141533"/>
            <a:ext cx="3142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http://playground.tensorflow.org/</a:t>
            </a:r>
            <a:r>
              <a:rPr lang="en"/>
              <a:t> </a:t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375" y="4704625"/>
            <a:ext cx="1749022" cy="3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240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311700" y="941853"/>
            <a:ext cx="5299500" cy="2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Mathematical optimization:</a:t>
            </a:r>
            <a:br>
              <a:rPr lang="en" sz="2400"/>
            </a:br>
            <a:r>
              <a:rPr lang="en" sz="2000"/>
              <a:t>“the selection of a best element (with</a:t>
            </a:r>
            <a:br>
              <a:rPr lang="en" sz="2000"/>
            </a:br>
            <a:r>
              <a:rPr lang="en" sz="2000"/>
              <a:t>regard to some criterion) from some</a:t>
            </a:r>
            <a:br>
              <a:rPr lang="en" sz="2000"/>
            </a:br>
            <a:r>
              <a:rPr lang="en" sz="2000"/>
              <a:t>set of available alternatives”  (Wikipedia)</a:t>
            </a:r>
            <a:endParaRPr sz="20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Main types:</a:t>
            </a:r>
            <a:br>
              <a:rPr lang="en" sz="2400"/>
            </a:br>
            <a:r>
              <a:rPr lang="en" sz="2400"/>
              <a:t>finite-step, iterative, heuristic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24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75" y="1110837"/>
            <a:ext cx="3427825" cy="227963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9000000" dist="180975">
              <a:srgbClr val="000000">
                <a:alpha val="50000"/>
              </a:srgbClr>
            </a:outerShdw>
          </a:effectLst>
        </p:spPr>
      </p:pic>
      <p:sp>
        <p:nvSpPr>
          <p:cNvPr id="263" name="Google Shape;263;p36"/>
          <p:cNvSpPr txBox="1"/>
          <p:nvPr/>
        </p:nvSpPr>
        <p:spPr>
          <a:xfrm>
            <a:off x="5558250" y="3343850"/>
            <a:ext cx="358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By Rebecca Wilson (originally posted to Flickr as Vicariously) [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CC BY 2.0</a:t>
            </a:r>
            <a:r>
              <a:rPr lang="en" sz="600"/>
              <a:t>], via Wikimedia Commons</a:t>
            </a:r>
            <a:endParaRPr sz="600"/>
          </a:p>
        </p:txBody>
      </p:sp>
      <p:grpSp>
        <p:nvGrpSpPr>
          <p:cNvPr id="264" name="Google Shape;264;p36"/>
          <p:cNvGrpSpPr/>
          <p:nvPr/>
        </p:nvGrpSpPr>
        <p:grpSpPr>
          <a:xfrm>
            <a:off x="311700" y="3191450"/>
            <a:ext cx="7477500" cy="2201817"/>
            <a:chOff x="311700" y="3191450"/>
            <a:chExt cx="7477500" cy="2201817"/>
          </a:xfrm>
        </p:grpSpPr>
        <p:pic>
          <p:nvPicPr>
            <p:cNvPr id="265" name="Google Shape;26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66900" y="4450292"/>
              <a:ext cx="5210175" cy="942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6" name="Google Shape;266;p36"/>
            <p:cNvGrpSpPr/>
            <p:nvPr/>
          </p:nvGrpSpPr>
          <p:grpSpPr>
            <a:xfrm>
              <a:off x="4863375" y="3812272"/>
              <a:ext cx="2925825" cy="859658"/>
              <a:chOff x="4863375" y="3050075"/>
              <a:chExt cx="2925825" cy="773700"/>
            </a:xfrm>
          </p:grpSpPr>
          <p:sp>
            <p:nvSpPr>
              <p:cNvPr id="267" name="Google Shape;267;p36"/>
              <p:cNvSpPr txBox="1"/>
              <p:nvPr/>
            </p:nvSpPr>
            <p:spPr>
              <a:xfrm>
                <a:off x="4863375" y="3050075"/>
                <a:ext cx="700200" cy="498000"/>
              </a:xfrm>
              <a:prstGeom prst="rect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rgbClr val="0000FF"/>
                    </a:solidFill>
                  </a:rPr>
                  <a:t>loss</a:t>
                </a:r>
                <a:endParaRPr sz="2200">
                  <a:solidFill>
                    <a:srgbClr val="0000FF"/>
                  </a:solidFill>
                </a:endParaRPr>
              </a:p>
            </p:txBody>
          </p:sp>
          <p:sp>
            <p:nvSpPr>
              <p:cNvPr id="268" name="Google Shape;268;p36"/>
              <p:cNvSpPr txBox="1"/>
              <p:nvPr/>
            </p:nvSpPr>
            <p:spPr>
              <a:xfrm>
                <a:off x="5918700" y="3050075"/>
                <a:ext cx="1870500" cy="4980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rgbClr val="FF0000"/>
                    </a:solidFill>
                  </a:rPr>
                  <a:t>regularization</a:t>
                </a:r>
                <a:endParaRPr sz="22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69" name="Google Shape;269;p36"/>
              <p:cNvCxnSpPr>
                <a:stCxn id="267" idx="2"/>
              </p:cNvCxnSpPr>
              <p:nvPr/>
            </p:nvCxnSpPr>
            <p:spPr>
              <a:xfrm flipH="1">
                <a:off x="5205675" y="3548075"/>
                <a:ext cx="7800" cy="267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70" name="Google Shape;270;p36"/>
              <p:cNvCxnSpPr>
                <a:stCxn id="268" idx="2"/>
              </p:cNvCxnSpPr>
              <p:nvPr/>
            </p:nvCxnSpPr>
            <p:spPr>
              <a:xfrm>
                <a:off x="6853950" y="3548075"/>
                <a:ext cx="1200" cy="275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  <p:sp>
          <p:nvSpPr>
            <p:cNvPr id="271" name="Google Shape;271;p36"/>
            <p:cNvSpPr txBox="1"/>
            <p:nvPr/>
          </p:nvSpPr>
          <p:spPr>
            <a:xfrm>
              <a:off x="311700" y="3191450"/>
              <a:ext cx="5299500" cy="11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81000" lvl="0" marL="457200" rtl="0" algn="l"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Char char="•"/>
              </a:pPr>
              <a:r>
                <a:rPr lang="en" sz="2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Learning as an optimization problem</a:t>
              </a:r>
              <a:endParaRPr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381000" lvl="1" marL="9144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Char char="•"/>
              </a:pPr>
              <a:r>
                <a:rPr lang="en" sz="2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cost function:</a:t>
              </a:r>
              <a:endParaRPr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75" y="115850"/>
            <a:ext cx="7083650" cy="5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>
            <p:ph idx="4294967295" type="title"/>
          </p:nvPr>
        </p:nvSpPr>
        <p:spPr>
          <a:xfrm>
            <a:off x="311700" y="240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3908475" y="5409444"/>
            <a:ext cx="52359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f</a:t>
            </a:r>
            <a:r>
              <a:rPr lang="en" sz="1000"/>
              <a:t>rom: Li et al. “Visualizing the Loss Landscape of Neural Nets”, arXiv:1712.09913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8"/>
          <p:cNvPicPr preferRelativeResize="0"/>
          <p:nvPr/>
        </p:nvPicPr>
        <p:blipFill rotWithShape="1">
          <a:blip r:embed="rId3">
            <a:alphaModFix/>
          </a:blip>
          <a:srcRect b="0" l="0" r="44493" t="0"/>
          <a:stretch/>
        </p:blipFill>
        <p:spPr>
          <a:xfrm>
            <a:off x="5218225" y="1820425"/>
            <a:ext cx="3925774" cy="389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>
            <p:ph idx="4294967295" type="title"/>
          </p:nvPr>
        </p:nvSpPr>
        <p:spPr>
          <a:xfrm>
            <a:off x="311700" y="240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85" name="Google Shape;285;p38"/>
          <p:cNvSpPr txBox="1"/>
          <p:nvPr>
            <p:ph idx="4294967295" type="body"/>
          </p:nvPr>
        </p:nvSpPr>
        <p:spPr>
          <a:xfrm>
            <a:off x="311700" y="1195861"/>
            <a:ext cx="7119600" cy="451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Derivative and minima/maxima of functions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Gradient: the derivative of a multivariable function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Gradient descent: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2400"/>
            </a:b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(Mini-batch) stochastic gradient </a:t>
            </a:r>
            <a:br>
              <a:rPr lang="en" sz="2400"/>
            </a:br>
            <a:r>
              <a:rPr lang="en" sz="2400"/>
              <a:t>descent (and its variants)</a:t>
            </a:r>
            <a:endParaRPr sz="2400"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042708"/>
            <a:ext cx="28956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4315600" y="5437639"/>
            <a:ext cx="483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https://towardsdatascience.com/gradient-descent-algorithm-and-its-variants-10f652806a3</a:t>
            </a:r>
            <a:r>
              <a:rPr lang="en" sz="800"/>
              <a:t> </a:t>
            </a:r>
            <a:endParaRPr sz="800"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0500" y="76200"/>
            <a:ext cx="2645700" cy="1645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988" y="2050364"/>
            <a:ext cx="3439625" cy="34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Over- and </a:t>
            </a:r>
            <a:r>
              <a:rPr lang="en"/>
              <a:t>underfitting, g</a:t>
            </a:r>
            <a:r>
              <a:rPr lang="en"/>
              <a:t>eneralization, </a:t>
            </a:r>
            <a:r>
              <a:rPr lang="en"/>
              <a:t>regularization</a:t>
            </a:r>
            <a:endParaRPr/>
          </a:p>
        </p:txBody>
      </p:sp>
      <p:sp>
        <p:nvSpPr>
          <p:cNvPr id="295" name="Google Shape;295;p39"/>
          <p:cNvSpPr txBox="1"/>
          <p:nvPr>
            <p:ph idx="4294967295" type="body"/>
          </p:nvPr>
        </p:nvSpPr>
        <p:spPr>
          <a:xfrm>
            <a:off x="311700" y="1536889"/>
            <a:ext cx="56823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Models with lots of parameters can easily overfit to training data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Generalization:</a:t>
            </a:r>
            <a:r>
              <a:rPr lang="en" sz="2400"/>
              <a:t> the quality of ML model is measured on new, unseen samples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Regularization:</a:t>
            </a:r>
            <a:r>
              <a:rPr lang="en" sz="2400"/>
              <a:t> any method* to prevent overfitting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simplicity, sparsity, dropout, early stopping</a:t>
            </a:r>
            <a:endParaRPr sz="2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000"/>
              <a:t>*) other than adding more data</a:t>
            </a:r>
            <a:br>
              <a:rPr lang="en" sz="2400"/>
            </a:br>
            <a:br>
              <a:rPr lang="en" sz="2400"/>
            </a:br>
            <a:endParaRPr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6" name="Google Shape;296;p39"/>
          <p:cNvSpPr txBox="1"/>
          <p:nvPr/>
        </p:nvSpPr>
        <p:spPr>
          <a:xfrm>
            <a:off x="5819400" y="5361467"/>
            <a:ext cx="3283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 Chabacano [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GFDL</a:t>
            </a:r>
            <a:r>
              <a:rPr lang="en" sz="800"/>
              <a:t> or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 CC BY-SA 4.0</a:t>
            </a:r>
            <a:r>
              <a:rPr lang="en" sz="800"/>
              <a:t>], from Wikimedia Commons</a:t>
            </a:r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deep neural network</a:t>
            </a:r>
            <a:endParaRPr/>
          </a:p>
        </p:txBody>
      </p:sp>
      <p:sp>
        <p:nvSpPr>
          <p:cNvPr id="308" name="Google Shape;308;p41"/>
          <p:cNvSpPr txBox="1"/>
          <p:nvPr>
            <p:ph idx="4294967295" type="body"/>
          </p:nvPr>
        </p:nvSpPr>
        <p:spPr>
          <a:xfrm>
            <a:off x="311700" y="1280528"/>
            <a:ext cx="67047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Layers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Input data and targets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Loss function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Optimizer</a:t>
            </a:r>
            <a:endParaRPr sz="2400"/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25" y="1453861"/>
            <a:ext cx="4587575" cy="36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488" y="941236"/>
            <a:ext cx="37433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300" y="3117006"/>
            <a:ext cx="2868701" cy="24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>
            <p:ph idx="4294967295" type="title"/>
          </p:nvPr>
        </p:nvSpPr>
        <p:spPr>
          <a:xfrm>
            <a:off x="311700" y="240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sp>
        <p:nvSpPr>
          <p:cNvPr id="317" name="Google Shape;317;p42"/>
          <p:cNvSpPr txBox="1"/>
          <p:nvPr>
            <p:ph idx="4294967295" type="body"/>
          </p:nvPr>
        </p:nvSpPr>
        <p:spPr>
          <a:xfrm>
            <a:off x="311700" y="941850"/>
            <a:ext cx="6594900" cy="418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Data processing modules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Many different kinds exist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densely connected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convolutional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recurrent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pooling, flattening, merging, normalization, etc.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Input: one or more tensors</a:t>
            </a:r>
            <a:br>
              <a:rPr lang="en" sz="2400"/>
            </a:br>
            <a:r>
              <a:rPr lang="en" sz="2400"/>
              <a:t>output: one or more tensors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Usually have a state, encoded as </a:t>
            </a:r>
            <a:r>
              <a:rPr b="1" lang="en" sz="2400"/>
              <a:t>weights</a:t>
            </a:r>
            <a:endParaRPr b="1"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learned, initially random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When combined, form a </a:t>
            </a:r>
            <a:r>
              <a:rPr b="1" lang="en" sz="2400"/>
              <a:t>network</a:t>
            </a:r>
            <a:r>
              <a:rPr lang="en" sz="2400"/>
              <a:t> or</a:t>
            </a:r>
            <a:br>
              <a:rPr lang="en" sz="2400"/>
            </a:br>
            <a:r>
              <a:rPr lang="en" sz="2400"/>
              <a:t>a </a:t>
            </a:r>
            <a:r>
              <a:rPr b="1" lang="en" sz="2400"/>
              <a:t>model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data and targets</a:t>
            </a:r>
            <a:endParaRPr/>
          </a:p>
        </p:txBody>
      </p:sp>
      <p:sp>
        <p:nvSpPr>
          <p:cNvPr id="323" name="Google Shape;323;p43"/>
          <p:cNvSpPr txBox="1"/>
          <p:nvPr>
            <p:ph idx="4294967295" type="body"/>
          </p:nvPr>
        </p:nvSpPr>
        <p:spPr>
          <a:xfrm>
            <a:off x="311700" y="1280528"/>
            <a:ext cx="51327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network maps the input data X to predictions Y′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During training, the predictions </a:t>
            </a:r>
            <a:r>
              <a:rPr lang="en" sz="2400"/>
              <a:t>Y′ </a:t>
            </a:r>
            <a:r>
              <a:rPr lang="en" sz="2400"/>
              <a:t>are compared to true targets Y using the loss function</a:t>
            </a:r>
            <a:endParaRPr sz="2400"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727" y="3367889"/>
            <a:ext cx="2502357" cy="19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300" y="3884532"/>
            <a:ext cx="670014" cy="99366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 txBox="1"/>
          <p:nvPr/>
        </p:nvSpPr>
        <p:spPr>
          <a:xfrm>
            <a:off x="8228298" y="4018556"/>
            <a:ext cx="6699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</a:t>
            </a:r>
            <a:endParaRPr b="1" sz="1800"/>
          </a:p>
        </p:txBody>
      </p:sp>
      <p:sp>
        <p:nvSpPr>
          <p:cNvPr id="327" name="Google Shape;327;p43"/>
          <p:cNvSpPr txBox="1"/>
          <p:nvPr/>
        </p:nvSpPr>
        <p:spPr>
          <a:xfrm>
            <a:off x="8228303" y="4428216"/>
            <a:ext cx="5673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dog</a:t>
            </a:r>
            <a:endParaRPr sz="1800">
              <a:solidFill>
                <a:srgbClr val="999999"/>
              </a:solidFill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5">
            <a:alphaModFix/>
          </a:blip>
          <a:srcRect b="34119" l="30545" r="33070" t="0"/>
          <a:stretch/>
        </p:blipFill>
        <p:spPr>
          <a:xfrm>
            <a:off x="6954700" y="437861"/>
            <a:ext cx="1669200" cy="26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11700" y="1195861"/>
            <a:ext cx="8154900" cy="451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quantity to be minimized (optimized) during training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only thing </a:t>
            </a:r>
            <a:r>
              <a:rPr b="1" lang="en" sz="2400"/>
              <a:t>the network</a:t>
            </a:r>
            <a:r>
              <a:rPr lang="en" sz="2400"/>
              <a:t> cares about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there might also be other metrics </a:t>
            </a:r>
            <a:r>
              <a:rPr b="1" lang="en" sz="2400"/>
              <a:t>you</a:t>
            </a:r>
            <a:r>
              <a:rPr lang="en" sz="2400"/>
              <a:t> care about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Common tasks have “standard” loss functions: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en" sz="2400"/>
              <a:t>mean squared error</a:t>
            </a:r>
            <a:r>
              <a:rPr lang="en" sz="2400"/>
              <a:t> for regression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en" sz="2400"/>
              <a:t>binary cross-entropy</a:t>
            </a:r>
            <a:r>
              <a:rPr lang="en" sz="2400"/>
              <a:t> for two-class classification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en" sz="2400"/>
              <a:t>categorical cross-entropy</a:t>
            </a:r>
            <a:r>
              <a:rPr lang="en" sz="2400"/>
              <a:t> for multi-class classification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etc.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https://lossfunctions.tumblr.com/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resources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628650" y="1521350"/>
            <a:ext cx="7886700" cy="411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This course is largely “inspired by”: “Deep</a:t>
            </a:r>
            <a:br>
              <a:rPr lang="en" sz="2400"/>
            </a:br>
            <a:r>
              <a:rPr lang="en" sz="2400"/>
              <a:t>Learning with Python” by François Chollet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Recommended textbook: “Deep learning”</a:t>
            </a:r>
            <a:br>
              <a:rPr lang="en" sz="2400"/>
            </a:br>
            <a:r>
              <a:rPr lang="en" sz="2400"/>
              <a:t>by Goodfellow, Bengio, Courville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Lots of further material available online, e.g.:</a:t>
            </a:r>
            <a:br>
              <a:rPr lang="en" sz="24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http://cs231n.stanford.edu/</a:t>
            </a:r>
            <a:r>
              <a:rPr lang="en" sz="1800"/>
              <a:t>  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http://course.fast.ai/</a:t>
            </a:r>
            <a:r>
              <a:rPr lang="en" sz="1800"/>
              <a:t>  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5"/>
              </a:rPr>
              <a:t>https://developers.google.com/machine-learning/crash-course/</a:t>
            </a:r>
            <a:r>
              <a:rPr lang="en" sz="1800"/>
              <a:t>  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6"/>
              </a:rPr>
              <a:t>www.nvidia.com/dlilabs</a:t>
            </a:r>
            <a:r>
              <a:rPr lang="en" sz="1800"/>
              <a:t>   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http://introtodeeplearning.com/</a:t>
            </a:r>
            <a:r>
              <a:rPr lang="en" sz="1800"/>
              <a:t> 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8"/>
              </a:rPr>
              <a:t>https://github.com/oxford-cs-deepnlp-2017/lectures</a:t>
            </a:r>
            <a:r>
              <a:rPr lang="en" sz="1800"/>
              <a:t>,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9"/>
              </a:rPr>
              <a:t>https://jalammar.github.io/</a:t>
            </a:r>
            <a:r>
              <a:rPr lang="en" sz="1800"/>
              <a:t> </a:t>
            </a:r>
            <a:endParaRPr sz="18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Academic courses</a:t>
            </a:r>
            <a:br>
              <a:rPr lang="en" sz="2400"/>
            </a:br>
            <a:endParaRPr sz="240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9575" y="650650"/>
            <a:ext cx="1849051" cy="2455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09574" y="3175236"/>
            <a:ext cx="1849051" cy="245841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</a:t>
            </a:r>
            <a:endParaRPr/>
          </a:p>
        </p:txBody>
      </p:sp>
      <p:sp>
        <p:nvSpPr>
          <p:cNvPr id="340" name="Google Shape;340;p45"/>
          <p:cNvSpPr txBox="1"/>
          <p:nvPr>
            <p:ph idx="1" type="body"/>
          </p:nvPr>
        </p:nvSpPr>
        <p:spPr>
          <a:xfrm>
            <a:off x="311700" y="1449861"/>
            <a:ext cx="4398600" cy="422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How to update the weights based on the loss function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i="1" lang="en" sz="2400"/>
              <a:t>Learning rate (+scheduling)</a:t>
            </a:r>
            <a:endParaRPr i="1"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Stochastic gradient descent, momentum, and their variants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RMSProp is usually a good first choice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200"/>
              <a:t>more info: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http://ruder.io/optimizing-gradient-descent/</a:t>
            </a:r>
            <a:r>
              <a:rPr lang="en" sz="1400"/>
              <a:t> </a:t>
            </a:r>
            <a:endParaRPr sz="1400"/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300" y="1672672"/>
            <a:ext cx="38100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/>
        </p:nvSpPr>
        <p:spPr>
          <a:xfrm>
            <a:off x="5871175" y="5481200"/>
            <a:ext cx="2165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Animation f</a:t>
            </a:r>
            <a:r>
              <a:rPr lang="en" sz="800"/>
              <a:t>rom: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https://imgur.com/s25RsOr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deep neural network</a:t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952" y="1302776"/>
            <a:ext cx="5224100" cy="41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frameworks</a:t>
            </a:r>
            <a:endParaRPr/>
          </a:p>
        </p:txBody>
      </p:sp>
      <p:sp>
        <p:nvSpPr>
          <p:cNvPr id="354" name="Google Shape;354;p47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5" y="2847875"/>
            <a:ext cx="3440952" cy="18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00" y="323442"/>
            <a:ext cx="2443775" cy="16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313" y="323450"/>
            <a:ext cx="2261375" cy="1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6950" y="326547"/>
            <a:ext cx="2443775" cy="143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7895" y="4604025"/>
            <a:ext cx="1680556" cy="11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1225" y="3762293"/>
            <a:ext cx="1870425" cy="18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7850" y="1985896"/>
            <a:ext cx="2576600" cy="4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7725" y="4752500"/>
            <a:ext cx="1870425" cy="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550" y="1854449"/>
            <a:ext cx="3578226" cy="11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27350" y="2735269"/>
            <a:ext cx="1870425" cy="170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26600" y="2211585"/>
            <a:ext cx="3347574" cy="175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idx="1" type="body"/>
          </p:nvPr>
        </p:nvSpPr>
        <p:spPr>
          <a:xfrm>
            <a:off x="311700" y="1111194"/>
            <a:ext cx="6099300" cy="423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Actually tools for defining </a:t>
            </a:r>
            <a:r>
              <a:rPr b="1" lang="en" sz="2400"/>
              <a:t>s</a:t>
            </a:r>
            <a:r>
              <a:rPr b="1" lang="en" sz="2400"/>
              <a:t>tatic</a:t>
            </a:r>
            <a:r>
              <a:rPr lang="en" sz="2400"/>
              <a:t> or </a:t>
            </a:r>
            <a:r>
              <a:rPr b="1" lang="en" sz="2400"/>
              <a:t>dynamic</a:t>
            </a:r>
            <a:r>
              <a:rPr lang="en" sz="2400"/>
              <a:t> general-purpose </a:t>
            </a:r>
            <a:r>
              <a:rPr b="1" lang="en" sz="2400"/>
              <a:t>computational graphs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Automatic differentiation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Seamless CPU / GPU usage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multi-GPU, distributed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Python/numpy or R interfaces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instead of C, C++, CUDA or HIP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Open source</a:t>
            </a:r>
            <a:endParaRPr sz="2400"/>
          </a:p>
        </p:txBody>
      </p:sp>
      <p:grpSp>
        <p:nvGrpSpPr>
          <p:cNvPr id="375" name="Google Shape;375;p49"/>
          <p:cNvGrpSpPr/>
          <p:nvPr/>
        </p:nvGrpSpPr>
        <p:grpSpPr>
          <a:xfrm>
            <a:off x="6284356" y="1187370"/>
            <a:ext cx="2272012" cy="3677681"/>
            <a:chOff x="6497375" y="1152475"/>
            <a:chExt cx="2135550" cy="3118000"/>
          </a:xfrm>
        </p:grpSpPr>
        <p:sp>
          <p:nvSpPr>
            <p:cNvPr id="376" name="Google Shape;376;p49"/>
            <p:cNvSpPr/>
            <p:nvPr/>
          </p:nvSpPr>
          <p:spPr>
            <a:xfrm>
              <a:off x="7705850" y="2510650"/>
              <a:ext cx="417300" cy="3978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✕</a:t>
              </a:r>
              <a:endParaRPr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6497375" y="3246950"/>
              <a:ext cx="417300" cy="39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x</a:t>
              </a:r>
              <a:endParaRPr i="1"/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7356488" y="3246950"/>
              <a:ext cx="417300" cy="39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y</a:t>
              </a:r>
              <a:endParaRPr i="1"/>
            </a:p>
          </p:txBody>
        </p:sp>
        <p:sp>
          <p:nvSpPr>
            <p:cNvPr id="379" name="Google Shape;379;p49"/>
            <p:cNvSpPr/>
            <p:nvPr/>
          </p:nvSpPr>
          <p:spPr>
            <a:xfrm>
              <a:off x="8215625" y="3246950"/>
              <a:ext cx="417300" cy="39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380" name="Google Shape;380;p49"/>
            <p:cNvSpPr/>
            <p:nvPr/>
          </p:nvSpPr>
          <p:spPr>
            <a:xfrm>
              <a:off x="6914675" y="2510650"/>
              <a:ext cx="417300" cy="3978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✕</a:t>
              </a:r>
              <a:endParaRPr/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7356500" y="1774350"/>
              <a:ext cx="417300" cy="3978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+</a:t>
              </a:r>
              <a:endParaRPr/>
            </a:p>
          </p:txBody>
        </p:sp>
        <p:sp>
          <p:nvSpPr>
            <p:cNvPr id="382" name="Google Shape;382;p49"/>
            <p:cNvSpPr/>
            <p:nvPr/>
          </p:nvSpPr>
          <p:spPr>
            <a:xfrm>
              <a:off x="7773800" y="1152475"/>
              <a:ext cx="417300" cy="3978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+</a:t>
              </a:r>
              <a:endParaRPr/>
            </a:p>
          </p:txBody>
        </p:sp>
        <p:cxnSp>
          <p:nvCxnSpPr>
            <p:cNvPr id="383" name="Google Shape;383;p49"/>
            <p:cNvCxnSpPr>
              <a:stCxn id="377" idx="0"/>
              <a:endCxn id="380" idx="3"/>
            </p:cNvCxnSpPr>
            <p:nvPr/>
          </p:nvCxnSpPr>
          <p:spPr>
            <a:xfrm flipH="1" rot="10800000">
              <a:off x="6706025" y="2850050"/>
              <a:ext cx="2697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49"/>
            <p:cNvCxnSpPr>
              <a:stCxn id="378" idx="0"/>
              <a:endCxn id="380" idx="5"/>
            </p:cNvCxnSpPr>
            <p:nvPr/>
          </p:nvCxnSpPr>
          <p:spPr>
            <a:xfrm rot="10800000">
              <a:off x="7270838" y="2850050"/>
              <a:ext cx="2943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49"/>
            <p:cNvCxnSpPr>
              <a:stCxn id="378" idx="0"/>
              <a:endCxn id="376" idx="3"/>
            </p:cNvCxnSpPr>
            <p:nvPr/>
          </p:nvCxnSpPr>
          <p:spPr>
            <a:xfrm flipH="1" rot="10800000">
              <a:off x="7565138" y="2850050"/>
              <a:ext cx="2019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49"/>
            <p:cNvCxnSpPr>
              <a:stCxn id="379" idx="0"/>
              <a:endCxn id="376" idx="5"/>
            </p:cNvCxnSpPr>
            <p:nvPr/>
          </p:nvCxnSpPr>
          <p:spPr>
            <a:xfrm rot="10800000">
              <a:off x="8062175" y="2850050"/>
              <a:ext cx="3621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49"/>
            <p:cNvCxnSpPr>
              <a:stCxn id="379" idx="0"/>
              <a:endCxn id="382" idx="5"/>
            </p:cNvCxnSpPr>
            <p:nvPr/>
          </p:nvCxnSpPr>
          <p:spPr>
            <a:xfrm rot="10800000">
              <a:off x="8129975" y="1491950"/>
              <a:ext cx="294300" cy="1755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49"/>
            <p:cNvCxnSpPr>
              <a:stCxn id="380" idx="0"/>
              <a:endCxn id="381" idx="3"/>
            </p:cNvCxnSpPr>
            <p:nvPr/>
          </p:nvCxnSpPr>
          <p:spPr>
            <a:xfrm flipH="1" rot="10800000">
              <a:off x="7123325" y="2113750"/>
              <a:ext cx="2943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49"/>
            <p:cNvCxnSpPr>
              <a:stCxn id="376" idx="0"/>
              <a:endCxn id="381" idx="5"/>
            </p:cNvCxnSpPr>
            <p:nvPr/>
          </p:nvCxnSpPr>
          <p:spPr>
            <a:xfrm rot="10800000">
              <a:off x="7712600" y="2113750"/>
              <a:ext cx="2019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49"/>
            <p:cNvCxnSpPr>
              <a:stCxn id="381" idx="0"/>
              <a:endCxn id="382" idx="3"/>
            </p:cNvCxnSpPr>
            <p:nvPr/>
          </p:nvCxnSpPr>
          <p:spPr>
            <a:xfrm flipH="1" rot="10800000">
              <a:off x="7565150" y="1492050"/>
              <a:ext cx="269700" cy="282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91" name="Google Shape;391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57325" y="3983250"/>
              <a:ext cx="1615641" cy="287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4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eep learning frameworks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83100" y="494472"/>
            <a:ext cx="3791400" cy="103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frameworks</a:t>
            </a:r>
            <a:endParaRPr/>
          </a:p>
        </p:txBody>
      </p:sp>
      <p:sp>
        <p:nvSpPr>
          <p:cNvPr id="398" name="Google Shape;398;p50"/>
          <p:cNvSpPr txBox="1"/>
          <p:nvPr>
            <p:ph idx="1" type="body"/>
          </p:nvPr>
        </p:nvSpPr>
        <p:spPr>
          <a:xfrm>
            <a:off x="159300" y="2313000"/>
            <a:ext cx="8817300" cy="348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Keras is a high-level</a:t>
            </a:r>
            <a:br>
              <a:rPr lang="en" sz="2400"/>
            </a:br>
            <a:r>
              <a:rPr lang="en" sz="2400"/>
              <a:t>neural networks API</a:t>
            </a:r>
            <a:endParaRPr sz="2400"/>
          </a:p>
          <a:p>
            <a:pPr indent="-287842" lvl="1" marL="825492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</a:t>
            </a:r>
            <a:r>
              <a:rPr lang="en" sz="2200"/>
              <a:t>e will use TensorFlow</a:t>
            </a:r>
            <a:br>
              <a:rPr lang="en" sz="2200"/>
            </a:br>
            <a:r>
              <a:rPr lang="en" sz="2200"/>
              <a:t> as the compute backend</a:t>
            </a:r>
            <a:endParaRPr sz="2200"/>
          </a:p>
          <a:p>
            <a:pPr indent="-287842" lvl="1" marL="825492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included in TensorFlow 2 as 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tf.keras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287842" lvl="1" marL="825492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https://keras.io/</a:t>
            </a:r>
            <a:r>
              <a:rPr lang="en" sz="2200"/>
              <a:t> ,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https://www.tensorflow.org/guide/keras</a:t>
            </a:r>
            <a:r>
              <a:rPr lang="en" sz="2200"/>
              <a:t> </a:t>
            </a:r>
            <a:endParaRPr sz="2200"/>
          </a:p>
          <a:p>
            <a:pPr indent="-349944" lvl="0" marL="380996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PyTorch is:</a:t>
            </a:r>
            <a:endParaRPr sz="2400"/>
          </a:p>
          <a:p>
            <a:pPr indent="-287842" lvl="1" marL="825492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a GPU-based tensor library</a:t>
            </a:r>
            <a:endParaRPr sz="2200"/>
          </a:p>
          <a:p>
            <a:pPr indent="-287842" lvl="1" marL="825492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an efficient library for dynamic neural networks</a:t>
            </a:r>
            <a:endParaRPr sz="2200"/>
          </a:p>
          <a:p>
            <a:pPr indent="-287842" lvl="1" marL="825492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https://pytorch.org/</a:t>
            </a:r>
            <a:r>
              <a:rPr lang="en" sz="2200"/>
              <a:t> </a:t>
            </a:r>
            <a:endParaRPr sz="2200"/>
          </a:p>
        </p:txBody>
      </p:sp>
      <p:sp>
        <p:nvSpPr>
          <p:cNvPr id="399" name="Google Shape;399;p50"/>
          <p:cNvSpPr txBox="1"/>
          <p:nvPr/>
        </p:nvSpPr>
        <p:spPr>
          <a:xfrm>
            <a:off x="4646800" y="592056"/>
            <a:ext cx="708300" cy="4419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Keras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50"/>
          <p:cNvSpPr txBox="1"/>
          <p:nvPr/>
        </p:nvSpPr>
        <p:spPr>
          <a:xfrm>
            <a:off x="4426900" y="1398778"/>
            <a:ext cx="1148100" cy="4419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TensorFlow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50"/>
          <p:cNvSpPr txBox="1"/>
          <p:nvPr/>
        </p:nvSpPr>
        <p:spPr>
          <a:xfrm>
            <a:off x="3572000" y="13987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Theano</a:t>
            </a:r>
            <a:endParaRPr/>
          </a:p>
        </p:txBody>
      </p:sp>
      <p:cxnSp>
        <p:nvCxnSpPr>
          <p:cNvPr id="402" name="Google Shape;402;p50"/>
          <p:cNvCxnSpPr>
            <a:stCxn id="399" idx="2"/>
            <a:endCxn id="401" idx="0"/>
          </p:cNvCxnSpPr>
          <p:nvPr/>
        </p:nvCxnSpPr>
        <p:spPr>
          <a:xfrm flipH="1">
            <a:off x="3972850" y="1033956"/>
            <a:ext cx="10281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50"/>
          <p:cNvSpPr txBox="1"/>
          <p:nvPr/>
        </p:nvSpPr>
        <p:spPr>
          <a:xfrm>
            <a:off x="5628300" y="13987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CNTK</a:t>
            </a:r>
            <a:endParaRPr/>
          </a:p>
        </p:txBody>
      </p:sp>
      <p:sp>
        <p:nvSpPr>
          <p:cNvPr id="404" name="Google Shape;404;p50"/>
          <p:cNvSpPr txBox="1"/>
          <p:nvPr/>
        </p:nvSpPr>
        <p:spPr>
          <a:xfrm>
            <a:off x="6483200" y="1398778"/>
            <a:ext cx="879000" cy="4419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PyTorch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5" name="Google Shape;405;p50"/>
          <p:cNvSpPr txBox="1"/>
          <p:nvPr/>
        </p:nvSpPr>
        <p:spPr>
          <a:xfrm>
            <a:off x="7415500" y="13987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MXNet</a:t>
            </a:r>
            <a:endParaRPr/>
          </a:p>
        </p:txBody>
      </p:sp>
      <p:sp>
        <p:nvSpPr>
          <p:cNvPr id="406" name="Google Shape;406;p50"/>
          <p:cNvSpPr txBox="1"/>
          <p:nvPr/>
        </p:nvSpPr>
        <p:spPr>
          <a:xfrm>
            <a:off x="8270400" y="13987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</a:t>
            </a:r>
            <a:endParaRPr/>
          </a:p>
        </p:txBody>
      </p:sp>
      <p:cxnSp>
        <p:nvCxnSpPr>
          <p:cNvPr id="407" name="Google Shape;407;p50"/>
          <p:cNvCxnSpPr>
            <a:stCxn id="399" idx="2"/>
            <a:endCxn id="400" idx="0"/>
          </p:cNvCxnSpPr>
          <p:nvPr/>
        </p:nvCxnSpPr>
        <p:spPr>
          <a:xfrm>
            <a:off x="5000950" y="1033956"/>
            <a:ext cx="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0"/>
          <p:cNvCxnSpPr>
            <a:stCxn id="399" idx="2"/>
            <a:endCxn id="403" idx="0"/>
          </p:cNvCxnSpPr>
          <p:nvPr/>
        </p:nvCxnSpPr>
        <p:spPr>
          <a:xfrm>
            <a:off x="5000950" y="1033956"/>
            <a:ext cx="10281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0"/>
          <p:cNvSpPr txBox="1"/>
          <p:nvPr/>
        </p:nvSpPr>
        <p:spPr>
          <a:xfrm>
            <a:off x="4184800" y="2205500"/>
            <a:ext cx="1390200" cy="4419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CUDA, cuDNN</a:t>
            </a:r>
            <a:br>
              <a:rPr lang="en" sz="1200"/>
            </a:br>
            <a:r>
              <a:rPr lang="en" sz="1200"/>
              <a:t>HIP, MIOpen</a:t>
            </a:r>
            <a:endParaRPr sz="1200"/>
          </a:p>
        </p:txBody>
      </p:sp>
      <p:sp>
        <p:nvSpPr>
          <p:cNvPr id="410" name="Google Shape;410;p50"/>
          <p:cNvSpPr txBox="1"/>
          <p:nvPr/>
        </p:nvSpPr>
        <p:spPr>
          <a:xfrm>
            <a:off x="6098975" y="2205500"/>
            <a:ext cx="1531800" cy="4419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MKL, MKL-DNN</a:t>
            </a:r>
            <a:endParaRPr/>
          </a:p>
        </p:txBody>
      </p:sp>
      <p:sp>
        <p:nvSpPr>
          <p:cNvPr id="411" name="Google Shape;411;p50"/>
          <p:cNvSpPr txBox="1"/>
          <p:nvPr/>
        </p:nvSpPr>
        <p:spPr>
          <a:xfrm>
            <a:off x="4184800" y="3012222"/>
            <a:ext cx="1390200" cy="441900"/>
          </a:xfrm>
          <a:prstGeom prst="rect">
            <a:avLst/>
          </a:prstGeom>
          <a:solidFill>
            <a:srgbClr val="00C7B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GPUs</a:t>
            </a:r>
            <a:endParaRPr/>
          </a:p>
        </p:txBody>
      </p:sp>
      <p:sp>
        <p:nvSpPr>
          <p:cNvPr id="412" name="Google Shape;412;p50"/>
          <p:cNvSpPr txBox="1"/>
          <p:nvPr/>
        </p:nvSpPr>
        <p:spPr>
          <a:xfrm>
            <a:off x="6169775" y="3012222"/>
            <a:ext cx="1390200" cy="441900"/>
          </a:xfrm>
          <a:prstGeom prst="rect">
            <a:avLst/>
          </a:prstGeom>
          <a:solidFill>
            <a:srgbClr val="00C7B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CPUs</a:t>
            </a:r>
            <a:endParaRPr/>
          </a:p>
        </p:txBody>
      </p:sp>
      <p:cxnSp>
        <p:nvCxnSpPr>
          <p:cNvPr id="413" name="Google Shape;413;p50"/>
          <p:cNvCxnSpPr>
            <a:stCxn id="409" idx="2"/>
            <a:endCxn id="411" idx="0"/>
          </p:cNvCxnSpPr>
          <p:nvPr/>
        </p:nvCxnSpPr>
        <p:spPr>
          <a:xfrm>
            <a:off x="4879900" y="2647400"/>
            <a:ext cx="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50"/>
          <p:cNvCxnSpPr>
            <a:stCxn id="410" idx="2"/>
            <a:endCxn id="412" idx="0"/>
          </p:cNvCxnSpPr>
          <p:nvPr/>
        </p:nvCxnSpPr>
        <p:spPr>
          <a:xfrm>
            <a:off x="6864875" y="2647400"/>
            <a:ext cx="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50"/>
          <p:cNvCxnSpPr>
            <a:stCxn id="401" idx="2"/>
            <a:endCxn id="409" idx="0"/>
          </p:cNvCxnSpPr>
          <p:nvPr/>
        </p:nvCxnSpPr>
        <p:spPr>
          <a:xfrm>
            <a:off x="3972800" y="1840678"/>
            <a:ext cx="9072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50"/>
          <p:cNvCxnSpPr>
            <a:stCxn id="400" idx="2"/>
            <a:endCxn id="409" idx="0"/>
          </p:cNvCxnSpPr>
          <p:nvPr/>
        </p:nvCxnSpPr>
        <p:spPr>
          <a:xfrm flipH="1">
            <a:off x="4879750" y="1840678"/>
            <a:ext cx="1212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50"/>
          <p:cNvCxnSpPr>
            <a:stCxn id="403" idx="2"/>
            <a:endCxn id="409" idx="0"/>
          </p:cNvCxnSpPr>
          <p:nvPr/>
        </p:nvCxnSpPr>
        <p:spPr>
          <a:xfrm flipH="1">
            <a:off x="4879800" y="1840678"/>
            <a:ext cx="11493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50"/>
          <p:cNvCxnSpPr>
            <a:stCxn id="404" idx="2"/>
            <a:endCxn id="409" idx="0"/>
          </p:cNvCxnSpPr>
          <p:nvPr/>
        </p:nvCxnSpPr>
        <p:spPr>
          <a:xfrm flipH="1">
            <a:off x="4880000" y="1840678"/>
            <a:ext cx="20427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50"/>
          <p:cNvCxnSpPr>
            <a:stCxn id="405" idx="2"/>
            <a:endCxn id="409" idx="0"/>
          </p:cNvCxnSpPr>
          <p:nvPr/>
        </p:nvCxnSpPr>
        <p:spPr>
          <a:xfrm flipH="1">
            <a:off x="4879900" y="1840678"/>
            <a:ext cx="29364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50"/>
          <p:cNvCxnSpPr>
            <a:stCxn id="406" idx="2"/>
            <a:endCxn id="409" idx="0"/>
          </p:cNvCxnSpPr>
          <p:nvPr/>
        </p:nvCxnSpPr>
        <p:spPr>
          <a:xfrm flipH="1">
            <a:off x="4879800" y="1840678"/>
            <a:ext cx="37914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50"/>
          <p:cNvCxnSpPr>
            <a:stCxn id="406" idx="2"/>
            <a:endCxn id="410" idx="0"/>
          </p:cNvCxnSpPr>
          <p:nvPr/>
        </p:nvCxnSpPr>
        <p:spPr>
          <a:xfrm flipH="1">
            <a:off x="6864900" y="1840678"/>
            <a:ext cx="18063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50"/>
          <p:cNvCxnSpPr>
            <a:stCxn id="405" idx="2"/>
            <a:endCxn id="410" idx="0"/>
          </p:cNvCxnSpPr>
          <p:nvPr/>
        </p:nvCxnSpPr>
        <p:spPr>
          <a:xfrm flipH="1">
            <a:off x="6865000" y="1840678"/>
            <a:ext cx="9513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50"/>
          <p:cNvCxnSpPr>
            <a:stCxn id="404" idx="2"/>
            <a:endCxn id="410" idx="0"/>
          </p:cNvCxnSpPr>
          <p:nvPr/>
        </p:nvCxnSpPr>
        <p:spPr>
          <a:xfrm flipH="1">
            <a:off x="6864800" y="1840678"/>
            <a:ext cx="579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0"/>
          <p:cNvCxnSpPr>
            <a:stCxn id="403" idx="2"/>
            <a:endCxn id="410" idx="0"/>
          </p:cNvCxnSpPr>
          <p:nvPr/>
        </p:nvCxnSpPr>
        <p:spPr>
          <a:xfrm>
            <a:off x="6029100" y="1840678"/>
            <a:ext cx="8358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0"/>
          <p:cNvCxnSpPr>
            <a:stCxn id="400" idx="2"/>
            <a:endCxn id="410" idx="0"/>
          </p:cNvCxnSpPr>
          <p:nvPr/>
        </p:nvCxnSpPr>
        <p:spPr>
          <a:xfrm>
            <a:off x="5000950" y="1840678"/>
            <a:ext cx="18639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50"/>
          <p:cNvCxnSpPr>
            <a:stCxn id="401" idx="2"/>
            <a:endCxn id="410" idx="0"/>
          </p:cNvCxnSpPr>
          <p:nvPr/>
        </p:nvCxnSpPr>
        <p:spPr>
          <a:xfrm>
            <a:off x="3972800" y="1840678"/>
            <a:ext cx="28920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50"/>
          <p:cNvSpPr txBox="1"/>
          <p:nvPr/>
        </p:nvSpPr>
        <p:spPr>
          <a:xfrm>
            <a:off x="5560675" y="592056"/>
            <a:ext cx="12282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 Estimator</a:t>
            </a:r>
            <a:endParaRPr/>
          </a:p>
        </p:txBody>
      </p:sp>
      <p:sp>
        <p:nvSpPr>
          <p:cNvPr id="428" name="Google Shape;428;p50"/>
          <p:cNvSpPr txBox="1"/>
          <p:nvPr/>
        </p:nvSpPr>
        <p:spPr>
          <a:xfrm>
            <a:off x="6994450" y="592056"/>
            <a:ext cx="879000" cy="4419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torch.nn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50"/>
          <p:cNvSpPr txBox="1"/>
          <p:nvPr/>
        </p:nvSpPr>
        <p:spPr>
          <a:xfrm>
            <a:off x="8079025" y="592056"/>
            <a:ext cx="7083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Gluon</a:t>
            </a:r>
            <a:endParaRPr/>
          </a:p>
        </p:txBody>
      </p:sp>
      <p:cxnSp>
        <p:nvCxnSpPr>
          <p:cNvPr id="430" name="Google Shape;430;p50"/>
          <p:cNvCxnSpPr>
            <a:stCxn id="427" idx="2"/>
            <a:endCxn id="400" idx="0"/>
          </p:cNvCxnSpPr>
          <p:nvPr/>
        </p:nvCxnSpPr>
        <p:spPr>
          <a:xfrm flipH="1">
            <a:off x="5000875" y="1033956"/>
            <a:ext cx="11739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50"/>
          <p:cNvSpPr txBox="1"/>
          <p:nvPr/>
        </p:nvSpPr>
        <p:spPr>
          <a:xfrm>
            <a:off x="3572000" y="592000"/>
            <a:ext cx="8691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Lasagne</a:t>
            </a:r>
            <a:endParaRPr/>
          </a:p>
        </p:txBody>
      </p:sp>
      <p:cxnSp>
        <p:nvCxnSpPr>
          <p:cNvPr id="432" name="Google Shape;432;p50"/>
          <p:cNvCxnSpPr>
            <a:stCxn id="428" idx="2"/>
            <a:endCxn id="404" idx="0"/>
          </p:cNvCxnSpPr>
          <p:nvPr/>
        </p:nvCxnSpPr>
        <p:spPr>
          <a:xfrm flipH="1">
            <a:off x="6922750" y="1033956"/>
            <a:ext cx="5112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0"/>
          <p:cNvCxnSpPr>
            <a:stCxn id="429" idx="2"/>
            <a:endCxn id="405" idx="0"/>
          </p:cNvCxnSpPr>
          <p:nvPr/>
        </p:nvCxnSpPr>
        <p:spPr>
          <a:xfrm flipH="1">
            <a:off x="7816375" y="1033956"/>
            <a:ext cx="6168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0"/>
          <p:cNvCxnSpPr>
            <a:stCxn id="431" idx="2"/>
            <a:endCxn id="401" idx="0"/>
          </p:cNvCxnSpPr>
          <p:nvPr/>
        </p:nvCxnSpPr>
        <p:spPr>
          <a:xfrm flipH="1">
            <a:off x="3972650" y="1033900"/>
            <a:ext cx="339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artificial intelligence?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1128750" y="2472736"/>
            <a:ext cx="6886500" cy="24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1600"/>
              </a:spcAft>
              <a:buNone/>
            </a:pPr>
            <a:r>
              <a:rPr lang="en" sz="2000"/>
              <a:t>Artificial intelligence is the ability of a computer to perform tasks commonly associated with intelligent beings.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1128750" y="2472736"/>
            <a:ext cx="6886500" cy="24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1600"/>
              </a:spcAft>
              <a:buNone/>
            </a:pPr>
            <a:r>
              <a:rPr lang="en" sz="2000"/>
              <a:t>Machine learning is the study of algorithms that learn from examples and experience instead of relying on hard-coded rules and make predictions on new data.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deep learning?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1128750" y="2472736"/>
            <a:ext cx="6886500" cy="24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1600"/>
              </a:spcAft>
              <a:buNone/>
            </a:pPr>
            <a:r>
              <a:rPr lang="en" sz="2000"/>
              <a:t>Deep</a:t>
            </a:r>
            <a:r>
              <a:rPr lang="en" sz="2000"/>
              <a:t> learning is a subfield of machine learning focusing on learning data representations as successive layers of increasingly meaningful representations.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ep_Learning_Icons_R5_PNG.jpg.png"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5" y="33338"/>
            <a:ext cx="8879450" cy="564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0" y="5400556"/>
            <a:ext cx="9144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from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https://blogs.nvidia.com/blog/2016/07/29/whats-difference-artificial-intelligence-machine-learning-deep-learning-ai/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1392125"/>
            <a:ext cx="837050" cy="1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8239300" y="1852500"/>
            <a:ext cx="524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</a:t>
            </a:r>
            <a:endParaRPr b="1" sz="1800"/>
          </a:p>
        </p:txBody>
      </p:sp>
      <p:sp>
        <p:nvSpPr>
          <p:cNvPr id="144" name="Google Shape;144;p23"/>
          <p:cNvSpPr txBox="1"/>
          <p:nvPr/>
        </p:nvSpPr>
        <p:spPr>
          <a:xfrm>
            <a:off x="747275" y="704083"/>
            <a:ext cx="460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“Traditional” machine learning:</a:t>
            </a:r>
            <a:endParaRPr sz="2400"/>
          </a:p>
        </p:txBody>
      </p:sp>
      <p:sp>
        <p:nvSpPr>
          <p:cNvPr id="145" name="Google Shape;145;p23"/>
          <p:cNvSpPr/>
          <p:nvPr/>
        </p:nvSpPr>
        <p:spPr>
          <a:xfrm>
            <a:off x="1979775" y="1685333"/>
            <a:ext cx="1484700" cy="808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handcrafted features</a:t>
            </a:r>
            <a:endParaRPr sz="1800"/>
          </a:p>
        </p:txBody>
      </p:sp>
      <p:sp>
        <p:nvSpPr>
          <p:cNvPr id="146" name="Google Shape;146;p23"/>
          <p:cNvSpPr/>
          <p:nvPr/>
        </p:nvSpPr>
        <p:spPr>
          <a:xfrm>
            <a:off x="6516525" y="1685333"/>
            <a:ext cx="1293000" cy="808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classifier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47" name="Google Shape;147;p23"/>
          <p:cNvCxnSpPr>
            <a:endCxn id="145" idx="1"/>
          </p:cNvCxnSpPr>
          <p:nvPr/>
        </p:nvCxnSpPr>
        <p:spPr>
          <a:xfrm flipH="1" rot="10800000">
            <a:off x="1611075" y="2089733"/>
            <a:ext cx="368700" cy="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3"/>
          <p:cNvCxnSpPr>
            <a:stCxn id="145" idx="3"/>
            <a:endCxn id="146" idx="1"/>
          </p:cNvCxnSpPr>
          <p:nvPr/>
        </p:nvCxnSpPr>
        <p:spPr>
          <a:xfrm>
            <a:off x="3464475" y="2089733"/>
            <a:ext cx="305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3"/>
          <p:cNvCxnSpPr>
            <a:stCxn id="146" idx="3"/>
            <a:endCxn id="143" idx="1"/>
          </p:cNvCxnSpPr>
          <p:nvPr/>
        </p:nvCxnSpPr>
        <p:spPr>
          <a:xfrm>
            <a:off x="7809525" y="2089733"/>
            <a:ext cx="42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3784347"/>
            <a:ext cx="837050" cy="1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8239300" y="4244722"/>
            <a:ext cx="524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</a:t>
            </a:r>
            <a:endParaRPr b="1" sz="1800"/>
          </a:p>
        </p:txBody>
      </p:sp>
      <p:sp>
        <p:nvSpPr>
          <p:cNvPr id="152" name="Google Shape;152;p23"/>
          <p:cNvSpPr txBox="1"/>
          <p:nvPr/>
        </p:nvSpPr>
        <p:spPr>
          <a:xfrm>
            <a:off x="747275" y="3096306"/>
            <a:ext cx="460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Deep, “end-to-end”</a:t>
            </a:r>
            <a:r>
              <a:rPr lang="en" sz="2400"/>
              <a:t> learning:</a:t>
            </a:r>
            <a:endParaRPr sz="2400"/>
          </a:p>
        </p:txBody>
      </p:sp>
      <p:cxnSp>
        <p:nvCxnSpPr>
          <p:cNvPr id="153" name="Google Shape;153;p23"/>
          <p:cNvCxnSpPr>
            <a:endCxn id="154" idx="1"/>
          </p:cNvCxnSpPr>
          <p:nvPr/>
        </p:nvCxnSpPr>
        <p:spPr>
          <a:xfrm flipH="1" rot="10800000">
            <a:off x="1611075" y="4481822"/>
            <a:ext cx="368700" cy="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3"/>
          <p:cNvCxnSpPr>
            <a:stCxn id="156" idx="3"/>
            <a:endCxn id="151" idx="1"/>
          </p:cNvCxnSpPr>
          <p:nvPr/>
        </p:nvCxnSpPr>
        <p:spPr>
          <a:xfrm>
            <a:off x="7809400" y="4481872"/>
            <a:ext cx="42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3"/>
          <p:cNvSpPr/>
          <p:nvPr/>
        </p:nvSpPr>
        <p:spPr>
          <a:xfrm>
            <a:off x="5017088" y="3994556"/>
            <a:ext cx="1293000" cy="974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high</a:t>
            </a:r>
            <a:r>
              <a:rPr lang="en" sz="1800">
                <a:solidFill>
                  <a:schemeClr val="lt1"/>
                </a:solidFill>
              </a:rPr>
              <a:t>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3498425" y="3994556"/>
            <a:ext cx="1293000" cy="974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mid-level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1979775" y="3997222"/>
            <a:ext cx="1293000" cy="974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low-level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6516525" y="4080222"/>
            <a:ext cx="1293000" cy="808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classifier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61" name="Google Shape;161;p23"/>
          <p:cNvCxnSpPr>
            <a:stCxn id="159" idx="3"/>
            <a:endCxn id="158" idx="1"/>
          </p:cNvCxnSpPr>
          <p:nvPr/>
        </p:nvCxnSpPr>
        <p:spPr>
          <a:xfrm flipH="1" rot="10800000">
            <a:off x="3272775" y="4481872"/>
            <a:ext cx="2256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3"/>
          <p:cNvCxnSpPr>
            <a:stCxn id="158" idx="3"/>
            <a:endCxn id="157" idx="1"/>
          </p:cNvCxnSpPr>
          <p:nvPr/>
        </p:nvCxnSpPr>
        <p:spPr>
          <a:xfrm>
            <a:off x="4791425" y="4481906"/>
            <a:ext cx="225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3"/>
          <p:cNvCxnSpPr>
            <a:stCxn id="157" idx="3"/>
            <a:endCxn id="160" idx="1"/>
          </p:cNvCxnSpPr>
          <p:nvPr/>
        </p:nvCxnSpPr>
        <p:spPr>
          <a:xfrm>
            <a:off x="6310088" y="4481906"/>
            <a:ext cx="2064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624250"/>
            <a:ext cx="8489673" cy="483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